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2" r:id="rId3"/>
    <p:sldId id="268" r:id="rId4"/>
    <p:sldId id="258" r:id="rId5"/>
    <p:sldId id="264" r:id="rId6"/>
    <p:sldId id="265" r:id="rId7"/>
    <p:sldId id="26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717"/>
    <a:srgbClr val="FAE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310"/>
    <p:restoredTop sz="94694"/>
  </p:normalViewPr>
  <p:slideViewPr>
    <p:cSldViewPr snapToGrid="0">
      <p:cViewPr varScale="1">
        <p:scale>
          <a:sx n="79" d="100"/>
          <a:sy n="79" d="100"/>
        </p:scale>
        <p:origin x="224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204EB-0A80-7C25-CCD2-AC208C77E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349E33-82B8-32F2-A358-62B1D5E0B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C3593-F15D-3B13-D0B1-21C64118F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BD7-A85B-C240-85FE-742AD8DC7BAE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C7B3F-37DA-CA08-6FAD-0C73EB295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BD8005-58AE-07CB-FF77-062AE33CC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9D2-0F7A-7843-B2CA-23ACD8236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0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A714-B8C0-99FB-A0AE-A48C334E5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23611A-8536-2F6A-80BB-65D432374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653D0-1023-1C46-A1A4-2C7500E9A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BD7-A85B-C240-85FE-742AD8DC7BAE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6842D-83BE-3C26-99D8-8C47A3208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36638-A8BC-29BA-28B2-89F2318DA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9D2-0F7A-7843-B2CA-23ACD8236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52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13DBDD-E9F2-437C-8320-BC4AEA477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C9BDC-F623-B702-8AC5-A49A49447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C57B0-33D8-5542-AC4B-73EDF2581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BD7-A85B-C240-85FE-742AD8DC7BAE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7AD2B-3F79-0023-B2A1-8CB8914B2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23D65-006B-96EB-19C9-63DEB5F97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9D2-0F7A-7843-B2CA-23ACD8236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2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479B4-241C-0467-1A56-81D539007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E1CAC-CA58-38AA-C981-29E534A45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EFA82-1370-3123-F2A1-175667ED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BD7-A85B-C240-85FE-742AD8DC7BAE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B902-D127-7FCA-B461-1F3681DC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19C5B-D48D-F139-4879-AA92F6CDF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9D2-0F7A-7843-B2CA-23ACD8236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7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E2DBE-70B2-17D4-46E6-43E965A21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73B81-15E0-1BF2-B153-F2C5B4A83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73C79-5348-96A0-F86C-66CFB47A9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BD7-A85B-C240-85FE-742AD8DC7BAE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3963F-C78F-F9AB-B98E-C3E3C7639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7E7DE-805B-B716-7328-7DB2E386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9D2-0F7A-7843-B2CA-23ACD8236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58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0B233-E946-5F2E-B8D2-7D6AA1F5E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BD72E-8BBF-C74D-7CED-9EBD97D7F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5F36E-020F-BA11-52AE-EAA23B84D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6D3376-F3FC-B783-E6DA-39476841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BD7-A85B-C240-85FE-742AD8DC7BAE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DE871-A465-4A57-4DAF-AF0606EC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1037C-17B2-AEDB-02D2-FF3E43D8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9D2-0F7A-7843-B2CA-23ACD8236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5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8C160-248F-68C7-9705-46A4AC1D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31B0B2-E6B7-F8AB-5092-26295C343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1DE608-3187-FCF7-0D12-D9DB58457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C3A35C-32E1-2F23-B4F7-B0AF4F8FD9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AD0A0-790C-F713-3F6D-72320F08D3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34CB52-2A9C-483D-10E0-5004AD484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BD7-A85B-C240-85FE-742AD8DC7BAE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158EE4-DA81-85D4-6781-8E8BA5ACB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7FFCF8-C989-19FA-E92B-F6394444B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9D2-0F7A-7843-B2CA-23ACD8236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34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C4129-A3E6-23A9-134C-673BFF15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30AEA9-6CA8-A734-9C8F-51D0440E8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BD7-A85B-C240-85FE-742AD8DC7BAE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B21A0-DCF3-7EC2-BD7D-E60A8027F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15FEE7-2D1C-90EB-329F-374AEB60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9D2-0F7A-7843-B2CA-23ACD8236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9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0A509C-76CD-D10D-8CBE-0C85E0E4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BD7-A85B-C240-85FE-742AD8DC7BAE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9539E3-A627-11B6-EDEE-F6B37C794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EB646-62DC-1D5A-F611-7B56AB46F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9D2-0F7A-7843-B2CA-23ACD8236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5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7E77B-6E53-B9F7-6544-D298D2857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7A529-AF0C-5407-E2CA-82843A24D7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06AED-CEBB-C9CA-1036-907A814D7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340223-05CE-34D4-62C4-DE3102F6F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BD7-A85B-C240-85FE-742AD8DC7BAE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97FA1-7CF2-5C9E-960B-F3F96D24B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6D063-565B-BCAF-8605-B2B9B865A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9D2-0F7A-7843-B2CA-23ACD8236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54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7EADD-7959-5420-532D-168DCE6AF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4063C-83F9-7F93-8645-A8B5823FFF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CA3AD-616A-A237-9261-141605D1B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660A8-C8B0-EADB-54B0-EEC1F4B35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F7BD7-A85B-C240-85FE-742AD8DC7BAE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91189-9283-C1EC-6017-7C569833C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5023B2-8800-25A4-8095-F15CE274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A09D2-0F7A-7843-B2CA-23ACD8236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81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E8C8C3-00EC-A64B-5776-B25EEF70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86B68-C745-941B-051D-5724C8CCF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2767F-373D-F382-6E8B-B56642AE56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7F7BD7-A85B-C240-85FE-742AD8DC7BAE}" type="datetimeFigureOut">
              <a:rPr lang="en-US" smtClean="0"/>
              <a:t>11/25/25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E2DE6-098F-2F03-9E8D-66C995E67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8EA6A-CB72-B5A5-8331-1AC9D5A6E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7A09D2-0F7A-7843-B2CA-23ACD8236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7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5B93B4-AC4A-5D9A-ECA6-1F54FD0B4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219" b="22110"/>
          <a:stretch/>
        </p:blipFill>
        <p:spPr>
          <a:xfrm>
            <a:off x="3927550" y="1887714"/>
            <a:ext cx="4601308" cy="31351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E6F7FD-EBCD-F819-7B9C-4EE6B776E5A6}"/>
              </a:ext>
            </a:extLst>
          </p:cNvPr>
          <p:cNvSpPr txBox="1"/>
          <p:nvPr/>
        </p:nvSpPr>
        <p:spPr>
          <a:xfrm>
            <a:off x="3045229" y="5523843"/>
            <a:ext cx="610154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Cammie Lesser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Tufts University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venir Book" panose="02000503020000020003" pitchFamily="2" charset="0"/>
              </a:rPr>
              <a:t>School of Medicine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12F894-7A73-3C76-A584-5F515D4A28E9}"/>
              </a:ext>
            </a:extLst>
          </p:cNvPr>
          <p:cNvSpPr/>
          <p:nvPr/>
        </p:nvSpPr>
        <p:spPr>
          <a:xfrm>
            <a:off x="0" y="252352"/>
            <a:ext cx="1219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PROT</a:t>
            </a:r>
            <a:r>
              <a:rPr lang="en-US" sz="3600" b="0" i="0" u="none" strike="noStrike" baseline="-250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3</a:t>
            </a:r>
            <a:r>
              <a:rPr lang="en-US" sz="36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EcT: Engineered Smart Microbes for the Targeted Delivery of High Precision Therapeutics to Sites of Disease</a:t>
            </a:r>
          </a:p>
          <a:p>
            <a:pPr algn="ctr"/>
            <a:endParaRPr lang="en-US" sz="36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3FD883-7188-2B03-4B3A-586276FDC6F5}"/>
              </a:ext>
            </a:extLst>
          </p:cNvPr>
          <p:cNvSpPr/>
          <p:nvPr/>
        </p:nvSpPr>
        <p:spPr>
          <a:xfrm>
            <a:off x="3927550" y="1887714"/>
            <a:ext cx="1575475" cy="439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0345C2-6EF6-10FB-CAEC-55ADB508BD95}"/>
              </a:ext>
            </a:extLst>
          </p:cNvPr>
          <p:cNvSpPr/>
          <p:nvPr/>
        </p:nvSpPr>
        <p:spPr>
          <a:xfrm>
            <a:off x="7571296" y="1786753"/>
            <a:ext cx="1575475" cy="439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548018-779F-9F52-10C4-DAAFC1F6F1AE}"/>
              </a:ext>
            </a:extLst>
          </p:cNvPr>
          <p:cNvSpPr/>
          <p:nvPr/>
        </p:nvSpPr>
        <p:spPr>
          <a:xfrm>
            <a:off x="8050077" y="4909029"/>
            <a:ext cx="1575475" cy="439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62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0E8AEF-68F2-0DF9-220C-631234E95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19" y="1328999"/>
            <a:ext cx="4789688" cy="46617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4E795EC-A28D-C1E6-DE0F-3F0FCE68F5C1}"/>
              </a:ext>
            </a:extLst>
          </p:cNvPr>
          <p:cNvSpPr txBox="1"/>
          <p:nvPr/>
        </p:nvSpPr>
        <p:spPr>
          <a:xfrm>
            <a:off x="5506380" y="1691856"/>
            <a:ext cx="63455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2-3 million IBD patients in US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D6E0BF-4EE2-32E0-6017-F34E898C777A}"/>
              </a:ext>
            </a:extLst>
          </p:cNvPr>
          <p:cNvSpPr txBox="1"/>
          <p:nvPr/>
        </p:nvSpPr>
        <p:spPr>
          <a:xfrm>
            <a:off x="5506380" y="4665900"/>
            <a:ext cx="6076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$50-100K/yr for biologics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BB279E-86BD-17EC-A5DB-FF93140E6863}"/>
              </a:ext>
            </a:extLst>
          </p:cNvPr>
          <p:cNvSpPr txBox="1"/>
          <p:nvPr/>
        </p:nvSpPr>
        <p:spPr>
          <a:xfrm>
            <a:off x="5506380" y="2901879"/>
            <a:ext cx="63455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40-50% with moderate to severe disease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71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2CF32E-333B-B99C-68C8-C137269DD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9ABE1F-293E-3792-8D60-7E16ABA4230E}"/>
              </a:ext>
            </a:extLst>
          </p:cNvPr>
          <p:cNvSpPr txBox="1"/>
          <p:nvPr/>
        </p:nvSpPr>
        <p:spPr>
          <a:xfrm>
            <a:off x="1976140" y="284205"/>
            <a:ext cx="86366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CHALLENGE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Why Current Approaches Fall Short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1FFBF7-99B7-99BE-9903-BFCC9D7AF18D}"/>
              </a:ext>
            </a:extLst>
          </p:cNvPr>
          <p:cNvGrpSpPr/>
          <p:nvPr/>
        </p:nvGrpSpPr>
        <p:grpSpPr>
          <a:xfrm>
            <a:off x="2156470" y="2212733"/>
            <a:ext cx="7879060" cy="4361062"/>
            <a:chOff x="1976140" y="2120269"/>
            <a:chExt cx="7879060" cy="436106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09BF9B5-7465-7DBB-1155-13AB98514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56101" t="42836" r="23316" b="29821"/>
            <a:stretch>
              <a:fillRect/>
            </a:stretch>
          </p:blipFill>
          <p:spPr>
            <a:xfrm>
              <a:off x="6548235" y="2120269"/>
              <a:ext cx="3306965" cy="3167210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388A431-64A3-14DC-AEB6-FD3807755A0A}"/>
                </a:ext>
              </a:extLst>
            </p:cNvPr>
            <p:cNvGrpSpPr/>
            <p:nvPr/>
          </p:nvGrpSpPr>
          <p:grpSpPr>
            <a:xfrm>
              <a:off x="1976140" y="2120269"/>
              <a:ext cx="3337773" cy="4361062"/>
              <a:chOff x="1976140" y="2120269"/>
              <a:chExt cx="3337773" cy="436106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6783E9D-FB8D-1DBC-5C8D-EB21C7AF12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-80" t="33262" r="69415" b="24583"/>
              <a:stretch>
                <a:fillRect/>
              </a:stretch>
            </p:blipFill>
            <p:spPr>
              <a:xfrm>
                <a:off x="1991544" y="2120269"/>
                <a:ext cx="3306965" cy="3182174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E72FEAA-6101-EDE4-3AC7-DB5998C32CE6}"/>
                  </a:ext>
                </a:extLst>
              </p:cNvPr>
              <p:cNvSpPr txBox="1"/>
              <p:nvPr/>
            </p:nvSpPr>
            <p:spPr>
              <a:xfrm>
                <a:off x="1976140" y="5404113"/>
                <a:ext cx="3337773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Systemic delivery</a:t>
                </a:r>
              </a:p>
              <a:p>
                <a:r>
                  <a:rPr lang="en-US" sz="3200" dirty="0">
                    <a:solidFill>
                      <a:schemeClr val="bg1"/>
                    </a:solidFill>
                    <a:latin typeface="Avenir Book" panose="02000503020000020003" pitchFamily="2" charset="0"/>
                  </a:rPr>
                  <a:t>➔ side effects 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205182E-8A1E-B418-85D1-841C59F48B05}"/>
                </a:ext>
              </a:extLst>
            </p:cNvPr>
            <p:cNvSpPr txBox="1"/>
            <p:nvPr/>
          </p:nvSpPr>
          <p:spPr>
            <a:xfrm>
              <a:off x="6739618" y="5404113"/>
              <a:ext cx="292419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Local disease</a:t>
              </a:r>
            </a:p>
            <a:p>
              <a:r>
                <a:rPr lang="en-US" sz="3200" dirty="0">
                  <a:solidFill>
                    <a:schemeClr val="bg1"/>
                  </a:solidFill>
                  <a:latin typeface="Avenir Book" panose="02000503020000020003" pitchFamily="2" charset="0"/>
                </a:rPr>
                <a:t>➔ unmet need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849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951965-32FB-35A5-817D-AA8E796CB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D7834E0-AD40-4034-626D-E2114C429F0D}"/>
              </a:ext>
            </a:extLst>
          </p:cNvPr>
          <p:cNvSpPr txBox="1"/>
          <p:nvPr/>
        </p:nvSpPr>
        <p:spPr>
          <a:xfrm>
            <a:off x="0" y="0"/>
            <a:ext cx="121920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INNOVATION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PROT</a:t>
            </a:r>
            <a:r>
              <a:rPr lang="en-US" sz="3600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EcT: Smart Microbes for the Targeted Delivery of High Precision Therapeutics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9FFE7D9-E977-AA98-2B17-00953A6B7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92" r="15946" b="57904"/>
          <a:stretch>
            <a:fillRect/>
          </a:stretch>
        </p:blipFill>
        <p:spPr>
          <a:xfrm>
            <a:off x="456193" y="2937563"/>
            <a:ext cx="4307800" cy="2556037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2DB0899-F022-F0A0-0D5F-A8BE04D6CB77}"/>
              </a:ext>
            </a:extLst>
          </p:cNvPr>
          <p:cNvGrpSpPr/>
          <p:nvPr/>
        </p:nvGrpSpPr>
        <p:grpSpPr>
          <a:xfrm>
            <a:off x="5730240" y="2312790"/>
            <a:ext cx="5916598" cy="4545210"/>
            <a:chOff x="5292970" y="2312790"/>
            <a:chExt cx="6719628" cy="454521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436BCA3-4C17-F898-6EB6-2F4DC3976B99}"/>
                </a:ext>
              </a:extLst>
            </p:cNvPr>
            <p:cNvGrpSpPr/>
            <p:nvPr/>
          </p:nvGrpSpPr>
          <p:grpSpPr>
            <a:xfrm>
              <a:off x="5292970" y="2312790"/>
              <a:ext cx="6719628" cy="4545210"/>
              <a:chOff x="4904112" y="2331723"/>
              <a:chExt cx="6719628" cy="454521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645178D-208E-BF0D-38C6-D5C3985EA0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04112" y="2331723"/>
                <a:ext cx="6719628" cy="4545210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870F75A-A760-F33E-3E92-7FFEDDC12F59}"/>
                  </a:ext>
                </a:extLst>
              </p:cNvPr>
              <p:cNvSpPr/>
              <p:nvPr/>
            </p:nvSpPr>
            <p:spPr>
              <a:xfrm>
                <a:off x="8471409" y="3077443"/>
                <a:ext cx="1050964" cy="351557"/>
              </a:xfrm>
              <a:prstGeom prst="rect">
                <a:avLst/>
              </a:prstGeom>
              <a:solidFill>
                <a:srgbClr val="17171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D0259EA-6411-B8D1-AF77-F299D9EB2990}"/>
                </a:ext>
              </a:extLst>
            </p:cNvPr>
            <p:cNvSpPr/>
            <p:nvPr/>
          </p:nvSpPr>
          <p:spPr>
            <a:xfrm>
              <a:off x="5572125" y="4585395"/>
              <a:ext cx="171450" cy="2437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E61E54F-FF49-9A4F-DB82-09D6698F799C}"/>
              </a:ext>
            </a:extLst>
          </p:cNvPr>
          <p:cNvSpPr txBox="1"/>
          <p:nvPr/>
        </p:nvSpPr>
        <p:spPr>
          <a:xfrm>
            <a:off x="1021390" y="5248253"/>
            <a:ext cx="2152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PROT</a:t>
            </a:r>
            <a:r>
              <a:rPr lang="en-US" sz="2400" baseline="-250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EcT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4320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6E13AB-833F-D515-A346-98023421AA6C}"/>
              </a:ext>
            </a:extLst>
          </p:cNvPr>
          <p:cNvSpPr txBox="1"/>
          <p:nvPr/>
        </p:nvSpPr>
        <p:spPr>
          <a:xfrm>
            <a:off x="0" y="676124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PROOF OF CONCEPT</a:t>
            </a:r>
          </a:p>
          <a:p>
            <a:pPr algn="ctr"/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9595D5-5777-ED45-8899-03C0CD616F34}"/>
              </a:ext>
            </a:extLst>
          </p:cNvPr>
          <p:cNvGrpSpPr/>
          <p:nvPr/>
        </p:nvGrpSpPr>
        <p:grpSpPr>
          <a:xfrm>
            <a:off x="1047839" y="2244329"/>
            <a:ext cx="10096322" cy="3214272"/>
            <a:chOff x="1047839" y="2244329"/>
            <a:chExt cx="10096322" cy="321427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EDC2125-5D3E-68ED-6C55-8CC14132C744}"/>
                </a:ext>
              </a:extLst>
            </p:cNvPr>
            <p:cNvGrpSpPr/>
            <p:nvPr/>
          </p:nvGrpSpPr>
          <p:grpSpPr>
            <a:xfrm>
              <a:off x="8014953" y="2244329"/>
              <a:ext cx="3129208" cy="3214272"/>
              <a:chOff x="7892697" y="2244329"/>
              <a:chExt cx="3129208" cy="3214272"/>
            </a:xfrm>
          </p:grpSpPr>
          <p:pic>
            <p:nvPicPr>
              <p:cNvPr id="7" name="Picture 9">
                <a:extLst>
                  <a:ext uri="{FF2B5EF4-FFF2-40B4-BE49-F238E27FC236}">
                    <a16:creationId xmlns:a16="http://schemas.microsoft.com/office/drawing/2014/main" id="{42F86498-733C-0DBE-3150-723EBFE90C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92697" y="3089410"/>
                <a:ext cx="3129208" cy="2369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10AF94B-310B-BB82-111E-26FAFA5104A2}"/>
                  </a:ext>
                </a:extLst>
              </p:cNvPr>
              <p:cNvSpPr/>
              <p:nvPr/>
            </p:nvSpPr>
            <p:spPr>
              <a:xfrm>
                <a:off x="7916655" y="2244329"/>
                <a:ext cx="308129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venir Book" panose="02000503020000020003" pitchFamily="2" charset="0"/>
                    <a:ea typeface="Osaka" charset="0"/>
                    <a:cs typeface="Arial" panose="020B0604020202020204" pitchFamily="34" charset="0"/>
                  </a:rPr>
                  <a:t>TNF-PROT</a:t>
                </a:r>
                <a:r>
                  <a:rPr lang="en-US" sz="3200" baseline="-25000" dirty="0">
                    <a:solidFill>
                      <a:schemeClr val="bg1"/>
                    </a:solidFill>
                    <a:latin typeface="Avenir Book" panose="02000503020000020003" pitchFamily="2" charset="0"/>
                    <a:ea typeface="Osaka" charset="0"/>
                    <a:cs typeface="Arial" panose="020B0604020202020204" pitchFamily="34" charset="0"/>
                  </a:rPr>
                  <a:t>3</a:t>
                </a:r>
                <a:r>
                  <a:rPr lang="en-US" sz="3200" dirty="0">
                    <a:solidFill>
                      <a:schemeClr val="bg1"/>
                    </a:solidFill>
                    <a:latin typeface="Avenir Book" panose="02000503020000020003" pitchFamily="2" charset="0"/>
                    <a:ea typeface="Osaka" charset="0"/>
                    <a:cs typeface="Arial" panose="020B0604020202020204" pitchFamily="34" charset="0"/>
                  </a:rPr>
                  <a:t>ECT</a:t>
                </a:r>
                <a:endParaRPr lang="en-US" sz="3200" dirty="0">
                  <a:solidFill>
                    <a:schemeClr val="bg1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5AD6E1-9A65-9E0D-2A85-55BBF6E95621}"/>
                </a:ext>
              </a:extLst>
            </p:cNvPr>
            <p:cNvGrpSpPr/>
            <p:nvPr/>
          </p:nvGrpSpPr>
          <p:grpSpPr>
            <a:xfrm>
              <a:off x="4531396" y="2244329"/>
              <a:ext cx="2969795" cy="3214272"/>
              <a:chOff x="4708012" y="2244329"/>
              <a:chExt cx="2969795" cy="32142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0161757-6B07-CB54-A77A-F32BAFA5B9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8012" y="3089410"/>
                <a:ext cx="2969795" cy="236919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2D8FA80-9279-AEFE-7117-8946773543AF}"/>
                  </a:ext>
                </a:extLst>
              </p:cNvPr>
              <p:cNvSpPr/>
              <p:nvPr/>
            </p:nvSpPr>
            <p:spPr>
              <a:xfrm>
                <a:off x="5111523" y="2244329"/>
                <a:ext cx="216277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venir Book" panose="02000503020000020003" pitchFamily="2" charset="0"/>
                    <a:ea typeface="Osaka" charset="0"/>
                    <a:cs typeface="Arial" panose="020B0604020202020204" pitchFamily="34" charset="0"/>
                  </a:rPr>
                  <a:t>PROT</a:t>
                </a:r>
                <a:r>
                  <a:rPr lang="en-US" sz="3200" baseline="-25000" dirty="0">
                    <a:solidFill>
                      <a:schemeClr val="bg1"/>
                    </a:solidFill>
                    <a:latin typeface="Avenir Book" panose="02000503020000020003" pitchFamily="2" charset="0"/>
                    <a:ea typeface="Osaka" charset="0"/>
                    <a:cs typeface="Arial" panose="020B0604020202020204" pitchFamily="34" charset="0"/>
                  </a:rPr>
                  <a:t>3</a:t>
                </a:r>
                <a:r>
                  <a:rPr lang="en-US" sz="3200" dirty="0">
                    <a:solidFill>
                      <a:schemeClr val="bg1"/>
                    </a:solidFill>
                    <a:latin typeface="Avenir Book" panose="02000503020000020003" pitchFamily="2" charset="0"/>
                    <a:ea typeface="Osaka" charset="0"/>
                    <a:cs typeface="Arial" panose="020B0604020202020204" pitchFamily="34" charset="0"/>
                  </a:rPr>
                  <a:t>ECT</a:t>
                </a:r>
                <a:endParaRPr lang="en-US" sz="3200" dirty="0">
                  <a:solidFill>
                    <a:schemeClr val="bg1"/>
                  </a:solidFill>
                  <a:latin typeface="Avenir Book" panose="02000503020000020003" pitchFamily="2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699CCFE-4691-1985-FF6E-0A2620A2E9C7}"/>
                </a:ext>
              </a:extLst>
            </p:cNvPr>
            <p:cNvGrpSpPr/>
            <p:nvPr/>
          </p:nvGrpSpPr>
          <p:grpSpPr>
            <a:xfrm>
              <a:off x="1047839" y="2244329"/>
              <a:ext cx="2969795" cy="3214272"/>
              <a:chOff x="1047839" y="2244329"/>
              <a:chExt cx="2969795" cy="3214272"/>
            </a:xfrm>
          </p:grpSpPr>
          <p:pic>
            <p:nvPicPr>
              <p:cNvPr id="13" name="Picture 20">
                <a:extLst>
                  <a:ext uri="{FF2B5EF4-FFF2-40B4-BE49-F238E27FC236}">
                    <a16:creationId xmlns:a16="http://schemas.microsoft.com/office/drawing/2014/main" id="{FE49BF50-73BA-DAB0-1D14-3440BB5DEC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7839" y="3089410"/>
                <a:ext cx="2969795" cy="2369191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FEBE63-C0AD-803F-2C4F-77C572A206BC}"/>
                  </a:ext>
                </a:extLst>
              </p:cNvPr>
              <p:cNvSpPr/>
              <p:nvPr/>
            </p:nvSpPr>
            <p:spPr>
              <a:xfrm>
                <a:off x="2079728" y="2244329"/>
                <a:ext cx="90601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200" dirty="0">
                    <a:solidFill>
                      <a:schemeClr val="bg1"/>
                    </a:solidFill>
                    <a:latin typeface="Avenir Book" panose="02000503020000020003" pitchFamily="2" charset="0"/>
                    <a:ea typeface="Osaka" charset="0"/>
                    <a:cs typeface="Arial" panose="020B0604020202020204" pitchFamily="34" charset="0"/>
                  </a:rPr>
                  <a:t>PBS</a:t>
                </a:r>
                <a:endParaRPr lang="en-US" sz="3200" dirty="0">
                  <a:solidFill>
                    <a:schemeClr val="bg1"/>
                  </a:solidFill>
                  <a:latin typeface="Avenir Book" panose="02000503020000020003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008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243B617-872D-237E-4EF5-CA01FDC12E4C}"/>
              </a:ext>
            </a:extLst>
          </p:cNvPr>
          <p:cNvSpPr txBox="1"/>
          <p:nvPr/>
        </p:nvSpPr>
        <p:spPr>
          <a:xfrm>
            <a:off x="0" y="561661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IMPACT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IBD ➔ gut infections ➔ other gut-based diseases  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818646-2AAC-430C-E69F-F35887B0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30" y="2567610"/>
            <a:ext cx="2011423" cy="19576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937361-7750-B0AC-FDFD-0AC27F0D5C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57" t="28425" r="19143" b="10758"/>
          <a:stretch/>
        </p:blipFill>
        <p:spPr>
          <a:xfrm>
            <a:off x="4388104" y="2397057"/>
            <a:ext cx="2494834" cy="2333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6B0FFE-FEB7-8E12-CC2B-F7E7DD3C1E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603"/>
          <a:stretch>
            <a:fillRect/>
          </a:stretch>
        </p:blipFill>
        <p:spPr>
          <a:xfrm>
            <a:off x="8092078" y="2567611"/>
            <a:ext cx="1999573" cy="19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24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142A08-B64A-51AD-7CFF-660E89F15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E7900A-0694-DFAB-9691-328947882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763" y="1741320"/>
            <a:ext cx="6792685" cy="47548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C9D97C-FB10-2836-6BB0-A201F3ECF39D}"/>
              </a:ext>
            </a:extLst>
          </p:cNvPr>
          <p:cNvSpPr txBox="1"/>
          <p:nvPr/>
        </p:nvSpPr>
        <p:spPr>
          <a:xfrm>
            <a:off x="0" y="796793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</a:rPr>
              <a:t>MODULAR PLATFORM TECHNOLOY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6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91</Words>
  <Application>Microsoft Macintosh PowerPoint</Application>
  <PresentationFormat>Widescreen</PresentationFormat>
  <Paragraphs>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Avenir Book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Lesser, Cammie</dc:creator>
  <cp:lastModifiedBy>Lesser, Cammie</cp:lastModifiedBy>
  <cp:revision>8</cp:revision>
  <dcterms:created xsi:type="dcterms:W3CDTF">2025-10-02T20:32:02Z</dcterms:created>
  <dcterms:modified xsi:type="dcterms:W3CDTF">2025-11-25T21:16:44Z</dcterms:modified>
</cp:coreProperties>
</file>