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546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4242" y="25800"/>
            <a:ext cx="11274552" cy="54864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3" name="TextBox 2"/>
          <p:cNvSpPr txBox="1"/>
          <p:nvPr/>
        </p:nvSpPr>
        <p:spPr>
          <a:xfrm>
            <a:off x="324638" y="-29888"/>
            <a:ext cx="17203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1E3A8A"/>
                </a:solidFill>
              </a:rPr>
              <a:t>ChartAI</a:t>
            </a:r>
            <a:endParaRPr sz="3600" b="1" dirty="0">
              <a:solidFill>
                <a:srgbClr val="1E3A8A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2574" y="103648"/>
            <a:ext cx="993021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dirty="0">
                <a:solidFill>
                  <a:srgbClr val="1E3A8A"/>
                </a:solidFill>
              </a:rPr>
              <a:t>Automated</a:t>
            </a:r>
            <a:r>
              <a:rPr lang="en-US" sz="2000" dirty="0">
                <a:solidFill>
                  <a:srgbClr val="1E3A8A"/>
                </a:solidFill>
              </a:rPr>
              <a:t> EMR Chart Abstraction and</a:t>
            </a:r>
            <a:r>
              <a:rPr sz="2000" dirty="0">
                <a:solidFill>
                  <a:srgbClr val="1E3A8A"/>
                </a:solidFill>
              </a:rPr>
              <a:t> Cohort Identification from Unstructured Clinical Notes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50800"/>
            <a:ext cx="5481522" cy="1893849"/>
          </a:xfrm>
          <a:prstGeom prst="rect">
            <a:avLst/>
          </a:prstGeom>
          <a:solidFill>
            <a:srgbClr val="EFF6FF"/>
          </a:solidFill>
          <a:ln w="1905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39917" y="1097382"/>
            <a:ext cx="5774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dirty="0">
                <a:solidFill>
                  <a:srgbClr val="1E3A8A"/>
                </a:solidFill>
              </a:rPr>
              <a:t>🎯 The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553" y="1382910"/>
            <a:ext cx="534895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334155"/>
                </a:solidFill>
              </a:rPr>
              <a:t>Manual chart review for clinical research is slow, expensive,</a:t>
            </a:r>
            <a:r>
              <a:rPr lang="en-US" sz="1300" b="0" dirty="0">
                <a:solidFill>
                  <a:srgbClr val="334155"/>
                </a:solidFill>
              </a:rPr>
              <a:t> </a:t>
            </a:r>
            <a:r>
              <a:rPr sz="1300" b="0" dirty="0">
                <a:solidFill>
                  <a:srgbClr val="334155"/>
                </a:solidFill>
              </a:rPr>
              <a:t>and doesn't scale.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4768" y="2050032"/>
            <a:ext cx="1938323" cy="58823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10" name="TextBox 9"/>
          <p:cNvSpPr txBox="1"/>
          <p:nvPr/>
        </p:nvSpPr>
        <p:spPr>
          <a:xfrm>
            <a:off x="479926" y="2125224"/>
            <a:ext cx="20352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solidFill>
                  <a:srgbClr val="1E3A8A"/>
                </a:solidFill>
              </a:rPr>
              <a:t>100</a:t>
            </a:r>
            <a:r>
              <a:rPr lang="en-US" sz="1600" b="1" dirty="0">
                <a:solidFill>
                  <a:srgbClr val="1E3A8A"/>
                </a:solidFill>
              </a:rPr>
              <a:t> hours -&gt; 10 hours</a:t>
            </a:r>
            <a:endParaRPr sz="1600" b="1" dirty="0">
              <a:solidFill>
                <a:srgbClr val="1E3A8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1945" y="2354624"/>
            <a:ext cx="130837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dirty="0">
                <a:solidFill>
                  <a:srgbClr val="64748B"/>
                </a:solidFill>
              </a:rPr>
              <a:t>of review </a:t>
            </a:r>
            <a:r>
              <a:rPr sz="1200" b="0" dirty="0">
                <a:solidFill>
                  <a:srgbClr val="64748B"/>
                </a:solidFill>
              </a:rPr>
              <a:t>per</a:t>
            </a:r>
            <a:r>
              <a:rPr sz="1100" b="0" dirty="0">
                <a:solidFill>
                  <a:srgbClr val="64748B"/>
                </a:solidFill>
              </a:rPr>
              <a:t> study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803" y="2461127"/>
            <a:ext cx="3389069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Specialized ML engineers </a:t>
            </a:r>
            <a:r>
              <a:rPr sz="1100" b="0" dirty="0">
                <a:solidFill>
                  <a:srgbClr val="334155"/>
                </a:solidFill>
              </a:rPr>
              <a:t>to train per-use-case models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73472" y="1969206"/>
            <a:ext cx="3475631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Research assistants </a:t>
            </a:r>
            <a:r>
              <a:rPr sz="1100" b="0" dirty="0">
                <a:solidFill>
                  <a:srgbClr val="334155"/>
                </a:solidFill>
              </a:rPr>
              <a:t>manually review hundreds of charts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3091" y="2232301"/>
            <a:ext cx="3106941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Billing codes </a:t>
            </a:r>
            <a:r>
              <a:rPr sz="1100" b="0" dirty="0">
                <a:solidFill>
                  <a:srgbClr val="334155"/>
                </a:solidFill>
              </a:rPr>
              <a:t>often miss 40–60% of relevant cases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31635" y="1050800"/>
            <a:ext cx="5499989" cy="1893850"/>
          </a:xfrm>
          <a:prstGeom prst="rect">
            <a:avLst/>
          </a:prstGeom>
          <a:solidFill>
            <a:srgbClr val="EFF6FF"/>
          </a:solidFill>
          <a:ln w="1905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16" name="TextBox 15"/>
          <p:cNvSpPr txBox="1"/>
          <p:nvPr/>
        </p:nvSpPr>
        <p:spPr>
          <a:xfrm>
            <a:off x="6277355" y="1102906"/>
            <a:ext cx="19850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b="1" dirty="0">
                <a:solidFill>
                  <a:srgbClr val="1E3A8A"/>
                </a:solidFill>
              </a:rPr>
              <a:t>💡 The Innovation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02548" y="1113445"/>
            <a:ext cx="35292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334155"/>
                </a:solidFill>
              </a:rPr>
              <a:t>Plug-and-play extraction of structured data from </a:t>
            </a:r>
            <a:endParaRPr lang="en-US" sz="1200" b="0" dirty="0">
              <a:solidFill>
                <a:srgbClr val="334155"/>
              </a:solidFill>
            </a:endParaRPr>
          </a:p>
          <a:p>
            <a:pPr algn="l"/>
            <a:r>
              <a:rPr sz="1200" b="0" dirty="0">
                <a:solidFill>
                  <a:srgbClr val="334155"/>
                </a:solidFill>
              </a:rPr>
              <a:t>clinical notes</a:t>
            </a:r>
            <a:r>
              <a:rPr lang="en-US" sz="1200" b="0" dirty="0">
                <a:solidFill>
                  <a:srgbClr val="334155"/>
                </a:solidFill>
              </a:rPr>
              <a:t>: </a:t>
            </a:r>
            <a:r>
              <a:rPr sz="1200" b="0" dirty="0">
                <a:solidFill>
                  <a:srgbClr val="334155"/>
                </a:solidFill>
              </a:rPr>
              <a:t>no specialized training required.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7895" y="1544374"/>
            <a:ext cx="3788217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GUI + API</a:t>
            </a:r>
            <a:r>
              <a:rPr sz="1100" b="0" dirty="0">
                <a:solidFill>
                  <a:srgbClr val="334155"/>
                </a:solidFill>
              </a:rPr>
              <a:t>: Researcher-friendly interface</a:t>
            </a:r>
            <a:r>
              <a:rPr lang="en-US" sz="1100" b="0" dirty="0">
                <a:solidFill>
                  <a:srgbClr val="334155"/>
                </a:solidFill>
              </a:rPr>
              <a:t>, </a:t>
            </a:r>
            <a:r>
              <a:rPr lang="en-US" sz="1100" b="1" dirty="0">
                <a:solidFill>
                  <a:srgbClr val="334155"/>
                </a:solidFill>
              </a:rPr>
              <a:t>no coding required.</a:t>
            </a:r>
            <a:endParaRPr sz="1100" b="1" dirty="0">
              <a:solidFill>
                <a:srgbClr val="334155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57895" y="1818694"/>
            <a:ext cx="4355680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Schema Plug-ins</a:t>
            </a:r>
            <a:r>
              <a:rPr sz="1100" b="0" dirty="0">
                <a:solidFill>
                  <a:srgbClr val="334155"/>
                </a:solidFill>
              </a:rPr>
              <a:t>: Add clinical scores/instruments without code changes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57895" y="2093014"/>
            <a:ext cx="5392823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PHI-Safe Processing</a:t>
            </a:r>
            <a:r>
              <a:rPr sz="1100" b="0" dirty="0">
                <a:solidFill>
                  <a:srgbClr val="334155"/>
                </a:solidFill>
              </a:rPr>
              <a:t>: Local inference</a:t>
            </a:r>
            <a:r>
              <a:rPr lang="en-US" sz="1100" b="0" dirty="0">
                <a:solidFill>
                  <a:srgbClr val="334155"/>
                </a:solidFill>
              </a:rPr>
              <a:t> or secure Microsoft Azure HIPAA compliant instance</a:t>
            </a:r>
            <a:endParaRPr sz="1100" b="0" dirty="0">
              <a:solidFill>
                <a:srgbClr val="334155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57895" y="2367333"/>
            <a:ext cx="386676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sz="1100" b="1" dirty="0">
                <a:solidFill>
                  <a:srgbClr val="334155"/>
                </a:solidFill>
              </a:rPr>
              <a:t>Human-in-the-Loop</a:t>
            </a:r>
            <a:r>
              <a:rPr sz="1100" b="0" dirty="0">
                <a:solidFill>
                  <a:srgbClr val="334155"/>
                </a:solidFill>
              </a:rPr>
              <a:t>: Uncertain cases routed to a review queue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57895" y="2617256"/>
            <a:ext cx="5261377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lang="en-US" sz="1100" b="1" dirty="0"/>
              <a:t>Auditable by Design:</a:t>
            </a:r>
            <a:r>
              <a:rPr lang="en-US" sz="1100" dirty="0"/>
              <a:t> Complete logging of inputs, prompts, outputs, for IRB compliance</a:t>
            </a:r>
            <a:endParaRPr sz="1100" b="0" dirty="0">
              <a:solidFill>
                <a:srgbClr val="334155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3075178"/>
            <a:ext cx="11274552" cy="1505156"/>
          </a:xfrm>
          <a:prstGeom prst="rect">
            <a:avLst/>
          </a:prstGeom>
          <a:solidFill>
            <a:srgbClr val="EFF6FF"/>
          </a:solidFill>
          <a:ln w="1905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24" name="TextBox 23"/>
          <p:cNvSpPr txBox="1"/>
          <p:nvPr/>
        </p:nvSpPr>
        <p:spPr>
          <a:xfrm>
            <a:off x="488349" y="3182698"/>
            <a:ext cx="4897816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 dirty="0">
                <a:solidFill>
                  <a:srgbClr val="1E3A8A"/>
                </a:solidFill>
              </a:rPr>
              <a:t>🔬 </a:t>
            </a:r>
            <a:r>
              <a:rPr lang="en-US" sz="1400" b="1" dirty="0">
                <a:solidFill>
                  <a:srgbClr val="1E3A8A"/>
                </a:solidFill>
              </a:rPr>
              <a:t>Proven Performance: </a:t>
            </a:r>
            <a:r>
              <a:rPr sz="1400" b="1" dirty="0">
                <a:solidFill>
                  <a:srgbClr val="1E3A8A"/>
                </a:solidFill>
              </a:rPr>
              <a:t>Neuroinfectious Disease Classification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78519" y="3210778"/>
            <a:ext cx="66914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50" dirty="0"/>
              <a:t>Zero-shot LLMs matched a trained Machine Learning classifier (NIDX) on 600 expert-labeled clinical notes</a:t>
            </a:r>
            <a:endParaRPr sz="1150" b="1" dirty="0">
              <a:solidFill>
                <a:srgbClr val="334155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8882" y="3525308"/>
            <a:ext cx="35661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27" name="TextBox 26"/>
          <p:cNvSpPr txBox="1"/>
          <p:nvPr/>
        </p:nvSpPr>
        <p:spPr>
          <a:xfrm>
            <a:off x="1497624" y="3657736"/>
            <a:ext cx="170033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1E3A8A"/>
                </a:solidFill>
              </a:rPr>
              <a:t>0.675</a:t>
            </a:r>
            <a:r>
              <a:rPr lang="en-US" sz="2000" b="1" dirty="0">
                <a:solidFill>
                  <a:srgbClr val="1E3A8A"/>
                </a:solidFill>
              </a:rPr>
              <a:t> vs 0.658</a:t>
            </a:r>
            <a:endParaRPr sz="2000" b="1" dirty="0">
              <a:solidFill>
                <a:srgbClr val="1E3A8A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073" y="4014357"/>
            <a:ext cx="382537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dirty="0">
                <a:solidFill>
                  <a:srgbClr val="64748B"/>
                </a:solidFill>
              </a:rPr>
              <a:t>F1 Score (Gemini‑2.5‑Pro) </a:t>
            </a:r>
            <a:r>
              <a:rPr lang="en-US" sz="1050" b="0" dirty="0">
                <a:solidFill>
                  <a:srgbClr val="64748B"/>
                </a:solidFill>
              </a:rPr>
              <a:t>vs NIDX Machine Learning Model</a:t>
            </a:r>
            <a:endParaRPr lang="en-US" sz="1050" dirty="0">
              <a:solidFill>
                <a:srgbClr val="64748B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269665" y="3524462"/>
            <a:ext cx="3509454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5646977" y="3692657"/>
            <a:ext cx="76976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1E3A8A"/>
                </a:solidFill>
              </a:rPr>
              <a:t>2,400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54428" y="4055604"/>
            <a:ext cx="1354858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50" b="0" dirty="0">
                <a:solidFill>
                  <a:srgbClr val="64748B"/>
                </a:solidFill>
              </a:rPr>
              <a:t>Inference runs  </a:t>
            </a:r>
            <a:endParaRPr lang="en-US" sz="1050" b="0" dirty="0">
              <a:solidFill>
                <a:srgbClr val="64748B"/>
              </a:solidFill>
            </a:endParaRPr>
          </a:p>
          <a:p>
            <a:pPr algn="ctr"/>
            <a:r>
              <a:rPr sz="1050" b="0" dirty="0">
                <a:solidFill>
                  <a:srgbClr val="64748B"/>
                </a:solidFill>
              </a:rPr>
              <a:t>600 notes × 4 models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09683" y="3524462"/>
            <a:ext cx="3674087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33" name="TextBox 32"/>
          <p:cNvSpPr txBox="1"/>
          <p:nvPr/>
        </p:nvSpPr>
        <p:spPr>
          <a:xfrm>
            <a:off x="9217405" y="3675768"/>
            <a:ext cx="94410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>
                <a:solidFill>
                  <a:srgbClr val="1E3A8A"/>
                </a:solidFill>
              </a:rPr>
              <a:t>1 week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95435" y="4087248"/>
            <a:ext cx="1988045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050" b="0" dirty="0">
                <a:solidFill>
                  <a:srgbClr val="64748B"/>
                </a:solidFill>
              </a:rPr>
              <a:t>T</a:t>
            </a:r>
            <a:r>
              <a:rPr sz="1050" b="0" dirty="0">
                <a:solidFill>
                  <a:srgbClr val="64748B"/>
                </a:solidFill>
              </a:rPr>
              <a:t>esting → analysis → manuscript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4728364"/>
            <a:ext cx="3700138" cy="1920240"/>
          </a:xfrm>
          <a:prstGeom prst="rect">
            <a:avLst/>
          </a:prstGeom>
          <a:solidFill>
            <a:srgbClr val="EFF6FF"/>
          </a:solidFill>
          <a:ln w="1905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488349" y="4750885"/>
            <a:ext cx="231852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dirty="0">
                <a:solidFill>
                  <a:srgbClr val="1E3A8A"/>
                </a:solidFill>
              </a:rPr>
              <a:t>📊 Technical Capabilities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079" y="5277004"/>
            <a:ext cx="276710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Batch processing: </a:t>
            </a:r>
            <a:r>
              <a:rPr lang="en-US" sz="1100" b="0" dirty="0">
                <a:solidFill>
                  <a:srgbClr val="334155"/>
                </a:solidFill>
              </a:rPr>
              <a:t>up to </a:t>
            </a:r>
            <a:r>
              <a:rPr sz="1100" b="0" dirty="0">
                <a:solidFill>
                  <a:srgbClr val="334155"/>
                </a:solidFill>
              </a:rPr>
              <a:t>1,000 notes per </a:t>
            </a:r>
            <a:r>
              <a:rPr lang="en-US" sz="1100" b="0" dirty="0">
                <a:solidFill>
                  <a:srgbClr val="334155"/>
                </a:solidFill>
              </a:rPr>
              <a:t>job</a:t>
            </a:r>
            <a:endParaRPr sz="1100" b="0" dirty="0">
              <a:solidFill>
                <a:srgbClr val="33415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7825" y="5071069"/>
            <a:ext cx="171553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</a:t>
            </a:r>
            <a:r>
              <a:rPr lang="en-US" sz="1100" b="0" dirty="0">
                <a:solidFill>
                  <a:srgbClr val="334155"/>
                </a:solidFill>
              </a:rPr>
              <a:t>User Roles and privileges</a:t>
            </a:r>
            <a:endParaRPr sz="1100" b="0" dirty="0">
              <a:solidFill>
                <a:srgbClr val="334155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7825" y="5507274"/>
            <a:ext cx="2672526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Multi‑run sweeps for confidence intervals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7825" y="5737544"/>
            <a:ext cx="2098651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Hybrid deployment (local + API)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5103" y="5984179"/>
            <a:ext cx="2161169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dirty="0">
                <a:solidFill>
                  <a:srgbClr val="334155"/>
                </a:solidFill>
              </a:rPr>
              <a:t>• Implemented: STESS, </a:t>
            </a:r>
            <a:r>
              <a:rPr sz="1100" b="0" dirty="0" err="1">
                <a:solidFill>
                  <a:srgbClr val="334155"/>
                </a:solidFill>
              </a:rPr>
              <a:t>mRS</a:t>
            </a:r>
            <a:r>
              <a:rPr sz="1100" b="0" dirty="0">
                <a:solidFill>
                  <a:srgbClr val="334155"/>
                </a:solidFill>
              </a:rPr>
              <a:t>, GOS</a:t>
            </a:r>
            <a:endParaRPr lang="en-US" sz="1100" b="0" dirty="0">
              <a:solidFill>
                <a:srgbClr val="334155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266785" y="4736900"/>
            <a:ext cx="3548153" cy="1920240"/>
          </a:xfrm>
          <a:prstGeom prst="rect">
            <a:avLst/>
          </a:prstGeom>
          <a:solidFill>
            <a:srgbClr val="EFF6FF"/>
          </a:solidFill>
          <a:ln w="1905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4212535" y="4760243"/>
            <a:ext cx="223939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dirty="0">
                <a:solidFill>
                  <a:srgbClr val="1E3A8A"/>
                </a:solidFill>
              </a:rPr>
              <a:t>🎯 Impact &amp; Next Steps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282447" y="5084594"/>
            <a:ext cx="310694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100" b="1" dirty="0"/>
              <a:t>Who Benefits: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Clinical researchers:</a:t>
            </a:r>
            <a:r>
              <a:rPr lang="en-US" sz="1100" dirty="0"/>
              <a:t> Faster cohort identification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Hospital systems:</a:t>
            </a:r>
            <a:r>
              <a:rPr lang="en-US" sz="1100" dirty="0"/>
              <a:t> Registry automation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Multi-site studies:</a:t>
            </a:r>
            <a:r>
              <a:rPr lang="en-US" sz="1100" dirty="0"/>
              <a:t> Standardized extraction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923560" y="4730460"/>
            <a:ext cx="3808063" cy="1390283"/>
          </a:xfrm>
          <a:prstGeom prst="rect">
            <a:avLst/>
          </a:prstGeom>
          <a:solidFill>
            <a:srgbClr val="EFF6FF"/>
          </a:solidFill>
          <a:ln w="1905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49" name="TextBox 48"/>
          <p:cNvSpPr txBox="1"/>
          <p:nvPr/>
        </p:nvSpPr>
        <p:spPr>
          <a:xfrm>
            <a:off x="7813230" y="4668212"/>
            <a:ext cx="178087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 dirty="0">
                <a:solidFill>
                  <a:srgbClr val="1E3A8A"/>
                </a:solidFill>
              </a:rPr>
              <a:t>🚀</a:t>
            </a:r>
            <a:r>
              <a:rPr sz="1600" b="1" dirty="0">
                <a:solidFill>
                  <a:srgbClr val="1E3A8A"/>
                </a:solidFill>
              </a:rPr>
              <a:t> Call to Action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955086" y="5105773"/>
            <a:ext cx="3733714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Seeking collaborators for validation studies and pilot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deployments.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 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rgbClr val="334155"/>
              </a:solidFill>
              <a:latin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334155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br>
              <a:rPr lang="en-US" sz="1000" b="1" dirty="0">
                <a:solidFill>
                  <a:srgbClr val="334155"/>
                </a:solidFill>
                <a:latin typeface="Segoe UI" panose="020B0502040204020203" pitchFamily="34" charset="0"/>
              </a:rPr>
            </a:br>
            <a:endParaRPr sz="1000" b="1" dirty="0">
              <a:solidFill>
                <a:srgbClr val="334155"/>
              </a:solidFill>
              <a:latin typeface="Segoe UI" panose="020B0502040204020203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66E1D7-C346-BD29-5781-C85180A76DD9}"/>
              </a:ext>
            </a:extLst>
          </p:cNvPr>
          <p:cNvSpPr txBox="1"/>
          <p:nvPr/>
        </p:nvSpPr>
        <p:spPr>
          <a:xfrm>
            <a:off x="-679025" y="4241610"/>
            <a:ext cx="60946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 b="1" dirty="0">
                <a:solidFill>
                  <a:srgbClr val="64748B"/>
                </a:solidFill>
              </a:rPr>
              <a:t>Matched performance of specialized Machine Learning classifier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11488D6-0C7D-22D1-0753-7EE6F1F57350}"/>
              </a:ext>
            </a:extLst>
          </p:cNvPr>
          <p:cNvSpPr txBox="1"/>
          <p:nvPr/>
        </p:nvSpPr>
        <p:spPr>
          <a:xfrm>
            <a:off x="4279424" y="5832330"/>
            <a:ext cx="35355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125"/>
              </a:spcBef>
              <a:spcAft>
                <a:spcPts val="750"/>
              </a:spcAft>
              <a:buNone/>
            </a:pPr>
            <a:r>
              <a:rPr lang="en-US" sz="1100" b="1" i="0" dirty="0">
                <a:solidFill>
                  <a:srgbClr val="3B82F6"/>
                </a:solidFill>
                <a:effectLst/>
                <a:latin typeface="Segoe UI" panose="020B0502040204020203" pitchFamily="34" charset="0"/>
              </a:rPr>
              <a:t>Validation &amp; Adoption: </a:t>
            </a:r>
            <a:r>
              <a:rPr lang="en-US" sz="1100" dirty="0">
                <a:solidFill>
                  <a:srgbClr val="334155"/>
                </a:solidFill>
                <a:latin typeface="Segoe UI" panose="020B0502040204020203" pitchFamily="34" charset="0"/>
              </a:rPr>
              <a:t>Pipeline currently undergoing validation studies at academic medical centers for clinical score extraction and cohort identification tasks.</a:t>
            </a:r>
          </a:p>
        </p:txBody>
      </p:sp>
      <p:pic>
        <p:nvPicPr>
          <p:cNvPr id="47" name="Picture 46" descr="A close up of a logo&#10;&#10;AI-generated content may be incorrect.">
            <a:extLst>
              <a:ext uri="{FF2B5EF4-FFF2-40B4-BE49-F238E27FC236}">
                <a16:creationId xmlns:a16="http://schemas.microsoft.com/office/drawing/2014/main" id="{AF41C649-AF55-D053-5CC5-8237BC7C9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887" y="6172689"/>
            <a:ext cx="2091391" cy="575661"/>
          </a:xfrm>
          <a:prstGeom prst="rect">
            <a:avLst/>
          </a:prstGeom>
        </p:spPr>
      </p:pic>
      <p:pic>
        <p:nvPicPr>
          <p:cNvPr id="53" name="Picture 52" descr="A close-up of a logo&#10;&#10;AI-generated content may be incorrect.">
            <a:extLst>
              <a:ext uri="{FF2B5EF4-FFF2-40B4-BE49-F238E27FC236}">
                <a16:creationId xmlns:a16="http://schemas.microsoft.com/office/drawing/2014/main" id="{C5C7502B-514B-CC86-F272-059073E430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7453" y="6226369"/>
            <a:ext cx="1589143" cy="422235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A666C63E-3254-AA06-53AE-6F32BBA8F81E}"/>
              </a:ext>
            </a:extLst>
          </p:cNvPr>
          <p:cNvSpPr txBox="1"/>
          <p:nvPr/>
        </p:nvSpPr>
        <p:spPr>
          <a:xfrm>
            <a:off x="272754" y="761150"/>
            <a:ext cx="11628504" cy="226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70" dirty="0">
                <a:solidFill>
                  <a:srgbClr val="64748B"/>
                </a:solidFill>
              </a:rPr>
              <a:t>1 Department of Neurology, Massachusetts General Hospital, 2 Department of Neurology, Brigham and Women’s Hospital, 3 Department of Neurology, Beth Israel Deaconess Medical Center, 4 Department of Radiology, Massachusetts General Hospital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B6BD64-AA99-D23D-F872-7A7F3DCF3C5F}"/>
              </a:ext>
            </a:extLst>
          </p:cNvPr>
          <p:cNvSpPr txBox="1"/>
          <p:nvPr/>
        </p:nvSpPr>
        <p:spPr>
          <a:xfrm>
            <a:off x="437760" y="510693"/>
            <a:ext cx="111576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64748B"/>
                </a:solidFill>
              </a:rPr>
              <a:t>Karan Singh</a:t>
            </a:r>
            <a:r>
              <a:rPr lang="en-US" sz="1200" baseline="30000" dirty="0">
                <a:solidFill>
                  <a:srgbClr val="64748B"/>
                </a:solidFill>
              </a:rPr>
              <a:t>1</a:t>
            </a:r>
            <a:r>
              <a:rPr lang="en-US" sz="1200" dirty="0">
                <a:solidFill>
                  <a:srgbClr val="64748B"/>
                </a:solidFill>
              </a:rPr>
              <a:t>, MBBS;  Arjun Singh</a:t>
            </a:r>
            <a:r>
              <a:rPr lang="en-US" sz="1200" baseline="30000" dirty="0">
                <a:solidFill>
                  <a:srgbClr val="64748B"/>
                </a:solidFill>
              </a:rPr>
              <a:t>1</a:t>
            </a:r>
            <a:r>
              <a:rPr lang="en-US" sz="1200" dirty="0">
                <a:solidFill>
                  <a:srgbClr val="64748B"/>
                </a:solidFill>
              </a:rPr>
              <a:t>, MBBS; Carson Quinn</a:t>
            </a:r>
            <a:r>
              <a:rPr lang="en-US" sz="1200" baseline="30000" dirty="0">
                <a:solidFill>
                  <a:srgbClr val="64748B"/>
                </a:solidFill>
              </a:rPr>
              <a:t>1, 2</a:t>
            </a:r>
            <a:r>
              <a:rPr lang="en-US" sz="1200" dirty="0">
                <a:solidFill>
                  <a:srgbClr val="64748B"/>
                </a:solidFill>
              </a:rPr>
              <a:t>, MD; G. Kyle Harrold</a:t>
            </a:r>
            <a:r>
              <a:rPr lang="en-US" sz="1200" baseline="30000" dirty="0">
                <a:solidFill>
                  <a:srgbClr val="64748B"/>
                </a:solidFill>
              </a:rPr>
              <a:t>1, 2</a:t>
            </a:r>
            <a:r>
              <a:rPr lang="en-US" sz="1200" dirty="0">
                <a:solidFill>
                  <a:srgbClr val="64748B"/>
                </a:solidFill>
              </a:rPr>
              <a:t>, MD; M. Brandon Westover</a:t>
            </a:r>
            <a:r>
              <a:rPr lang="en-US" sz="1200" baseline="30000" dirty="0">
                <a:solidFill>
                  <a:srgbClr val="64748B"/>
                </a:solidFill>
              </a:rPr>
              <a:t>1, 3</a:t>
            </a:r>
            <a:r>
              <a:rPr lang="en-US" sz="1200" dirty="0">
                <a:solidFill>
                  <a:srgbClr val="64748B"/>
                </a:solidFill>
              </a:rPr>
              <a:t>, MD, PhD; Bragi Sveinsson</a:t>
            </a:r>
            <a:r>
              <a:rPr lang="en-US" sz="1200" baseline="30000" dirty="0">
                <a:solidFill>
                  <a:srgbClr val="64748B"/>
                </a:solidFill>
              </a:rPr>
              <a:t>4</a:t>
            </a:r>
            <a:r>
              <a:rPr lang="en-US" sz="1200" dirty="0">
                <a:solidFill>
                  <a:srgbClr val="64748B"/>
                </a:solidFill>
              </a:rPr>
              <a:t>, PhD; Shibani S. Mukerji</a:t>
            </a:r>
            <a:r>
              <a:rPr lang="en-US" sz="1200" baseline="30000" dirty="0">
                <a:solidFill>
                  <a:srgbClr val="64748B"/>
                </a:solidFill>
              </a:rPr>
              <a:t>1, 2</a:t>
            </a:r>
            <a:r>
              <a:rPr lang="en-US" sz="1200" dirty="0">
                <a:solidFill>
                  <a:srgbClr val="64748B"/>
                </a:solidFill>
              </a:rPr>
              <a:t>, MD, PhD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BB47627-CFA0-1101-F2EE-0A02C176CD40}"/>
              </a:ext>
            </a:extLst>
          </p:cNvPr>
          <p:cNvSpPr txBox="1"/>
          <p:nvPr/>
        </p:nvSpPr>
        <p:spPr>
          <a:xfrm>
            <a:off x="7970766" y="5537554"/>
            <a:ext cx="364866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334155"/>
                </a:solidFill>
                <a:latin typeface="Segoe UI" panose="020B0502040204020203" pitchFamily="34" charset="0"/>
              </a:rPr>
              <a:t>Ideal for groups conducting retrospective cohort studies or maintaining clinical registries that require structured data extraction from unstructured notes.</a:t>
            </a:r>
          </a:p>
          <a:p>
            <a:endParaRPr lang="en-US" sz="1000" dirty="0">
              <a:solidFill>
                <a:srgbClr val="334155"/>
              </a:solidFill>
              <a:latin typeface="Segoe UI" panose="020B0502040204020203" pitchFamily="34" charset="0"/>
            </a:endParaRPr>
          </a:p>
          <a:p>
            <a:endParaRPr lang="en-US" sz="9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1AEB65C-7FA5-BB74-80E4-F4303C077847}"/>
              </a:ext>
            </a:extLst>
          </p:cNvPr>
          <p:cNvSpPr txBox="1"/>
          <p:nvPr/>
        </p:nvSpPr>
        <p:spPr>
          <a:xfrm>
            <a:off x="9458346" y="4829070"/>
            <a:ext cx="64331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/>
              <a:t>Contact: </a:t>
            </a:r>
            <a:r>
              <a:rPr lang="en-US" sz="1050" b="1" dirty="0"/>
              <a:t>ksingh20@mgh.harvard.edu</a:t>
            </a:r>
            <a:endParaRPr lang="en-US" sz="105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8A6131-7D07-B2AD-0985-BDB4D5B35A31}"/>
              </a:ext>
            </a:extLst>
          </p:cNvPr>
          <p:cNvSpPr txBox="1"/>
          <p:nvPr/>
        </p:nvSpPr>
        <p:spPr>
          <a:xfrm>
            <a:off x="713714" y="6198084"/>
            <a:ext cx="828620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334155"/>
                </a:solidFill>
              </a:rPr>
              <a:t>• Autofill </a:t>
            </a:r>
            <a:r>
              <a:rPr lang="en-US" sz="1100" dirty="0" err="1">
                <a:solidFill>
                  <a:srgbClr val="334155"/>
                </a:solidFill>
              </a:rPr>
              <a:t>REDCap</a:t>
            </a:r>
            <a:r>
              <a:rPr lang="en-US" sz="1100" dirty="0">
                <a:solidFill>
                  <a:srgbClr val="334155"/>
                </a:solidFill>
              </a:rPr>
              <a:t> forms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434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DoctorFlow</dc:creator>
  <cp:keywords/>
  <dc:description>generated using python-pptx</dc:description>
  <cp:lastModifiedBy>Singh, Karan</cp:lastModifiedBy>
  <cp:revision>32</cp:revision>
  <cp:lastPrinted>2025-10-17T04:29:19Z</cp:lastPrinted>
  <dcterms:created xsi:type="dcterms:W3CDTF">2013-01-27T09:14:16Z</dcterms:created>
  <dcterms:modified xsi:type="dcterms:W3CDTF">2025-10-20T01:07:42Z</dcterms:modified>
  <cp:category/>
</cp:coreProperties>
</file>